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26" r:id="rId2"/>
    <p:sldId id="467" r:id="rId3"/>
    <p:sldId id="472" r:id="rId4"/>
    <p:sldId id="471" r:id="rId5"/>
    <p:sldId id="464" r:id="rId6"/>
    <p:sldId id="4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E2A9-B63E-4510-93A7-F18C4A20484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7DE2F-395A-477A-B2CE-2CE636B6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at the</a:t>
            </a:r>
            <a:r>
              <a:rPr lang="en-US" baseline="0" dirty="0"/>
              <a:t> end of client communication, its sending End of File and is being read by server with 0 bytes of data. Need to handle this with reading 0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F3D0-49D6-4E02-B915-5081D23CC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50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Write, I/O </a:t>
            </a:r>
            <a:r>
              <a:rPr lang="en-US" dirty="0" err="1"/>
              <a:t>buf</a:t>
            </a:r>
            <a:r>
              <a:rPr lang="en-US" dirty="0"/>
              <a:t> should not be full.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F3D0-49D6-4E02-B915-5081D23CC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2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void FD_CLR(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fd_set</a:t>
            </a:r>
            <a:r>
              <a:rPr lang="en-US" dirty="0"/>
              <a:t> *set);</a:t>
            </a:r>
          </a:p>
          <a:p>
            <a:r>
              <a:rPr lang="en-US" dirty="0"/>
              <a:t>       </a:t>
            </a:r>
            <a:r>
              <a:rPr lang="en-US" dirty="0" err="1"/>
              <a:t>int</a:t>
            </a:r>
            <a:r>
              <a:rPr lang="en-US" dirty="0"/>
              <a:t>  FD_ISSET(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fd_set</a:t>
            </a:r>
            <a:r>
              <a:rPr lang="en-US" dirty="0"/>
              <a:t> *set);</a:t>
            </a:r>
          </a:p>
          <a:p>
            <a:r>
              <a:rPr lang="en-US" dirty="0"/>
              <a:t>       void FD_SET(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fd_set</a:t>
            </a:r>
            <a:r>
              <a:rPr lang="en-US" dirty="0"/>
              <a:t> *set);</a:t>
            </a:r>
          </a:p>
          <a:p>
            <a:r>
              <a:rPr lang="en-US" dirty="0"/>
              <a:t>       void FD_ZERO(</a:t>
            </a:r>
            <a:r>
              <a:rPr lang="en-US" dirty="0" err="1"/>
              <a:t>fd_set</a:t>
            </a:r>
            <a:r>
              <a:rPr lang="en-US" dirty="0"/>
              <a:t> *set);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F3D0-49D6-4E02-B915-5081D23CC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93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5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6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6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3517007" y="2717146"/>
            <a:ext cx="5465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select()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Systemcall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63900" y="3626055"/>
            <a:ext cx="237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I/O Multiplexing</a:t>
            </a:r>
          </a:p>
        </p:txBody>
      </p:sp>
    </p:spTree>
    <p:extLst>
      <p:ext uri="{BB962C8B-B14F-4D97-AF65-F5344CB8AC3E}">
        <p14:creationId xmlns:p14="http://schemas.microsoft.com/office/powerpoint/2010/main" val="361648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934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Socket Programming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6" r="15726" b="11000"/>
          <a:stretch/>
        </p:blipFill>
        <p:spPr>
          <a:xfrm>
            <a:off x="2490951" y="1003141"/>
            <a:ext cx="6810703" cy="5586703"/>
          </a:xfrm>
        </p:spPr>
      </p:pic>
    </p:spTree>
    <p:extLst>
      <p:ext uri="{BB962C8B-B14F-4D97-AF65-F5344CB8AC3E}">
        <p14:creationId xmlns:p14="http://schemas.microsoft.com/office/powerpoint/2010/main" val="297331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934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Socket Programming Model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/>
        </p:blipFill>
        <p:spPr>
          <a:xfrm>
            <a:off x="1734206" y="968690"/>
            <a:ext cx="8497615" cy="5745443"/>
          </a:xfrm>
        </p:spPr>
      </p:pic>
    </p:spTree>
    <p:extLst>
      <p:ext uri="{BB962C8B-B14F-4D97-AF65-F5344CB8AC3E}">
        <p14:creationId xmlns:p14="http://schemas.microsoft.com/office/powerpoint/2010/main" val="342525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5465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select()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Systemcall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5" y="1040524"/>
            <a:ext cx="11240813" cy="513643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altLang="en-US" sz="3500" dirty="0"/>
              <a:t>select() allows a program to </a:t>
            </a:r>
            <a:r>
              <a:rPr lang="en-US" altLang="en-US" sz="3500" dirty="0">
                <a:solidFill>
                  <a:srgbClr val="FF0000"/>
                </a:solidFill>
              </a:rPr>
              <a:t>monitor multiple file descriptors</a:t>
            </a:r>
          </a:p>
          <a:p>
            <a:pPr algn="just">
              <a:spcBef>
                <a:spcPts val="600"/>
              </a:spcBef>
            </a:pPr>
            <a:r>
              <a:rPr lang="en-US" altLang="en-US" sz="3500" dirty="0">
                <a:solidFill>
                  <a:srgbClr val="FF0000"/>
                </a:solidFill>
              </a:rPr>
              <a:t>Waits</a:t>
            </a:r>
            <a:r>
              <a:rPr lang="en-US" altLang="en-US" sz="3500" dirty="0"/>
              <a:t> until one or more of the </a:t>
            </a:r>
            <a:r>
              <a:rPr lang="en-US" altLang="en-US" sz="3500" dirty="0">
                <a:solidFill>
                  <a:srgbClr val="FF0000"/>
                </a:solidFill>
              </a:rPr>
              <a:t>file descriptors become "ready"</a:t>
            </a:r>
            <a:r>
              <a:rPr lang="en-US" altLang="en-US" sz="3500" dirty="0"/>
              <a:t> for some class of I/O operation (e.g.,  input  possible).   </a:t>
            </a:r>
          </a:p>
          <a:p>
            <a:pPr algn="just">
              <a:spcBef>
                <a:spcPts val="600"/>
              </a:spcBef>
            </a:pPr>
            <a:r>
              <a:rPr lang="en-US" altLang="en-US" sz="3500" dirty="0"/>
              <a:t>A  file  descriptor  is considered ready </a:t>
            </a:r>
            <a:r>
              <a:rPr lang="en-US" altLang="en-US" sz="3500" dirty="0">
                <a:solidFill>
                  <a:srgbClr val="FF0000"/>
                </a:solidFill>
              </a:rPr>
              <a:t>if it is possible to perform a corresponding I/O operation</a:t>
            </a:r>
            <a:r>
              <a:rPr lang="en-US" altLang="en-US" sz="3500" dirty="0"/>
              <a:t> (e.g., read or write)</a:t>
            </a:r>
          </a:p>
          <a:p>
            <a:pPr algn="just">
              <a:spcBef>
                <a:spcPts val="600"/>
              </a:spcBef>
            </a:pPr>
            <a:r>
              <a:rPr lang="en-US" altLang="en-US" sz="3500" dirty="0"/>
              <a:t>select() can </a:t>
            </a:r>
            <a:r>
              <a:rPr lang="en-US" altLang="en-US" sz="3500" dirty="0">
                <a:solidFill>
                  <a:srgbClr val="FF0000"/>
                </a:solidFill>
              </a:rPr>
              <a:t>monitor only file descriptors </a:t>
            </a:r>
            <a:r>
              <a:rPr lang="en-US" altLang="en-US" sz="3500" dirty="0"/>
              <a:t>numbers that are less than  </a:t>
            </a:r>
            <a:r>
              <a:rPr lang="en-US" altLang="en-US" sz="3500" dirty="0">
                <a:solidFill>
                  <a:srgbClr val="FF0000"/>
                </a:solidFill>
              </a:rPr>
              <a:t>FD_SETSIZE</a:t>
            </a:r>
            <a:r>
              <a:rPr lang="en-US" altLang="en-US" sz="3500" dirty="0"/>
              <a:t> (which is typically </a:t>
            </a:r>
            <a:r>
              <a:rPr lang="en-US" altLang="en-US" sz="3500" dirty="0">
                <a:solidFill>
                  <a:srgbClr val="FF0000"/>
                </a:solidFill>
              </a:rPr>
              <a:t>1024</a:t>
            </a:r>
            <a:r>
              <a:rPr lang="en-US" altLang="en-US" sz="3500" dirty="0"/>
              <a:t> on a 32-bit architecture)</a:t>
            </a:r>
          </a:p>
        </p:txBody>
      </p:sp>
    </p:spTree>
    <p:extLst>
      <p:ext uri="{BB962C8B-B14F-4D97-AF65-F5344CB8AC3E}">
        <p14:creationId xmlns:p14="http://schemas.microsoft.com/office/powerpoint/2010/main" val="403387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5678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Descriptor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5" y="1040524"/>
            <a:ext cx="11240813" cy="51364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altLang="en-US" sz="3200" dirty="0"/>
              <a:t>Select() system call watches 3(Three)  independent sets of I/O file descriptors</a:t>
            </a:r>
          </a:p>
          <a:p>
            <a:pPr algn="just">
              <a:spcBef>
                <a:spcPts val="600"/>
              </a:spcBef>
            </a:pPr>
            <a:r>
              <a:rPr lang="en-US" altLang="en-US" sz="3600" dirty="0" err="1">
                <a:solidFill>
                  <a:srgbClr val="FF0000"/>
                </a:solidFill>
              </a:rPr>
              <a:t>readfds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en-US" altLang="en-US" sz="3200" dirty="0">
                <a:solidFill>
                  <a:schemeClr val="accent1"/>
                </a:solidFill>
              </a:rPr>
              <a:t>The </a:t>
            </a:r>
            <a:r>
              <a:rPr lang="en-US" altLang="en-US" sz="3200" b="1" dirty="0">
                <a:solidFill>
                  <a:schemeClr val="accent1"/>
                </a:solidFill>
              </a:rPr>
              <a:t>file descriptors </a:t>
            </a:r>
            <a:r>
              <a:rPr lang="en-US" altLang="en-US" sz="3200" dirty="0">
                <a:solidFill>
                  <a:schemeClr val="accent1"/>
                </a:solidFill>
              </a:rPr>
              <a:t>listed in this will be </a:t>
            </a:r>
            <a:r>
              <a:rPr lang="en-US" altLang="en-US" sz="3200" b="1" dirty="0">
                <a:solidFill>
                  <a:schemeClr val="accent1"/>
                </a:solidFill>
              </a:rPr>
              <a:t>watched</a:t>
            </a:r>
            <a:r>
              <a:rPr lang="en-US" altLang="en-US" sz="3200" dirty="0">
                <a:solidFill>
                  <a:schemeClr val="accent1"/>
                </a:solidFill>
              </a:rPr>
              <a:t> to see if characters (data) become </a:t>
            </a:r>
            <a:r>
              <a:rPr lang="en-US" altLang="en-US" sz="3200" b="1" dirty="0">
                <a:solidFill>
                  <a:schemeClr val="accent1"/>
                </a:solidFill>
              </a:rPr>
              <a:t>available for reading</a:t>
            </a:r>
            <a:r>
              <a:rPr lang="en-US" altLang="en-US" sz="3200" dirty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altLang="en-US" sz="3600" dirty="0" err="1">
                <a:solidFill>
                  <a:srgbClr val="FF0000"/>
                </a:solidFill>
              </a:rPr>
              <a:t>writefds</a:t>
            </a:r>
            <a:r>
              <a:rPr lang="en-US" altLang="en-US" sz="3600" dirty="0"/>
              <a:t> </a:t>
            </a:r>
          </a:p>
          <a:p>
            <a:pPr lvl="1" algn="just">
              <a:spcBef>
                <a:spcPts val="600"/>
              </a:spcBef>
            </a:pPr>
            <a:r>
              <a:rPr lang="en-US" altLang="en-US" sz="3200" dirty="0">
                <a:solidFill>
                  <a:schemeClr val="accent1"/>
                </a:solidFill>
              </a:rPr>
              <a:t>The </a:t>
            </a:r>
            <a:r>
              <a:rPr lang="en-US" altLang="en-US" sz="3200" b="1" dirty="0">
                <a:solidFill>
                  <a:schemeClr val="accent1"/>
                </a:solidFill>
              </a:rPr>
              <a:t>file descriptors</a:t>
            </a:r>
            <a:r>
              <a:rPr lang="en-US" altLang="en-US" sz="3200" dirty="0">
                <a:solidFill>
                  <a:schemeClr val="accent1"/>
                </a:solidFill>
              </a:rPr>
              <a:t> listed in this will be </a:t>
            </a:r>
            <a:r>
              <a:rPr lang="en-US" altLang="en-US" sz="3200" b="1" dirty="0">
                <a:solidFill>
                  <a:schemeClr val="accent1"/>
                </a:solidFill>
              </a:rPr>
              <a:t>watched</a:t>
            </a:r>
            <a:r>
              <a:rPr lang="en-US" altLang="en-US" sz="3200" dirty="0">
                <a:solidFill>
                  <a:schemeClr val="accent1"/>
                </a:solidFill>
              </a:rPr>
              <a:t> to see if space (I/O Buffer) is </a:t>
            </a:r>
            <a:r>
              <a:rPr lang="en-US" altLang="en-US" sz="3200" b="1" dirty="0">
                <a:solidFill>
                  <a:schemeClr val="accent1"/>
                </a:solidFill>
              </a:rPr>
              <a:t>available for write</a:t>
            </a:r>
            <a:r>
              <a:rPr lang="en-US" altLang="en-US" sz="3200" b="1" dirty="0"/>
              <a:t>  </a:t>
            </a:r>
          </a:p>
          <a:p>
            <a:pPr algn="just">
              <a:spcBef>
                <a:spcPts val="600"/>
              </a:spcBef>
            </a:pPr>
            <a:r>
              <a:rPr lang="en-US" altLang="en-US" sz="3600" dirty="0" err="1">
                <a:solidFill>
                  <a:srgbClr val="FF0000"/>
                </a:solidFill>
              </a:rPr>
              <a:t>exceptfds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lvl="1" algn="just">
              <a:spcBef>
                <a:spcPts val="600"/>
              </a:spcBef>
            </a:pPr>
            <a:r>
              <a:rPr lang="en-US" altLang="en-US" sz="3200" dirty="0">
                <a:solidFill>
                  <a:schemeClr val="accent1"/>
                </a:solidFill>
              </a:rPr>
              <a:t>The </a:t>
            </a:r>
            <a:r>
              <a:rPr lang="en-US" altLang="en-US" sz="3200" b="1" dirty="0">
                <a:solidFill>
                  <a:schemeClr val="accent1"/>
                </a:solidFill>
              </a:rPr>
              <a:t>file descriptors</a:t>
            </a:r>
            <a:r>
              <a:rPr lang="en-US" altLang="en-US" sz="3200" dirty="0">
                <a:solidFill>
                  <a:schemeClr val="accent1"/>
                </a:solidFill>
              </a:rPr>
              <a:t> listed in this will be </a:t>
            </a:r>
            <a:r>
              <a:rPr lang="en-US" altLang="en-US" sz="3200" b="1" dirty="0">
                <a:solidFill>
                  <a:schemeClr val="accent1"/>
                </a:solidFill>
              </a:rPr>
              <a:t>watched for exceptional conditions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539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331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8445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Macros in select()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Systemcall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5" y="1040524"/>
            <a:ext cx="11240813" cy="51364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3600" dirty="0"/>
              <a:t>Four  macros are provided to manipulate the sets.</a:t>
            </a:r>
          </a:p>
          <a:p>
            <a:pPr algn="just">
              <a:lnSpc>
                <a:spcPct val="124000"/>
              </a:lnSpc>
              <a:spcBef>
                <a:spcPts val="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FD_ZERO() </a:t>
            </a:r>
            <a:r>
              <a:rPr lang="en-US" altLang="en-US" sz="3600" dirty="0">
                <a:solidFill>
                  <a:schemeClr val="accent1"/>
                </a:solidFill>
              </a:rPr>
              <a:t>clears a set</a:t>
            </a:r>
            <a:r>
              <a:rPr lang="en-US" altLang="en-US" sz="3600" dirty="0"/>
              <a:t>  </a:t>
            </a:r>
          </a:p>
          <a:p>
            <a:pPr lvl="1" algn="just">
              <a:lnSpc>
                <a:spcPct val="124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</a:rPr>
              <a:t>void FD_ZERO(</a:t>
            </a:r>
            <a:r>
              <a:rPr lang="en-US" sz="3200" dirty="0" err="1">
                <a:solidFill>
                  <a:srgbClr val="7030A0"/>
                </a:solidFill>
              </a:rPr>
              <a:t>fd_set</a:t>
            </a:r>
            <a:r>
              <a:rPr lang="en-US" sz="3200" dirty="0">
                <a:solidFill>
                  <a:srgbClr val="7030A0"/>
                </a:solidFill>
              </a:rPr>
              <a:t> *set);</a:t>
            </a:r>
            <a:endParaRPr lang="en-US" altLang="en-US" sz="3200" dirty="0">
              <a:solidFill>
                <a:srgbClr val="7030A0"/>
              </a:solidFill>
            </a:endParaRPr>
          </a:p>
          <a:p>
            <a:pPr algn="just">
              <a:lnSpc>
                <a:spcPct val="124000"/>
              </a:lnSpc>
              <a:spcBef>
                <a:spcPts val="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FD_SET() </a:t>
            </a:r>
            <a:r>
              <a:rPr lang="en-US" altLang="en-US" sz="3600" dirty="0">
                <a:solidFill>
                  <a:schemeClr val="accent1"/>
                </a:solidFill>
              </a:rPr>
              <a:t>adds a given file descriptor to a set </a:t>
            </a:r>
          </a:p>
          <a:p>
            <a:pPr lvl="1" algn="just">
              <a:lnSpc>
                <a:spcPct val="124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</a:rPr>
              <a:t>void FD_SET(</a:t>
            </a:r>
            <a:r>
              <a:rPr lang="en-US" sz="3200" dirty="0" err="1">
                <a:solidFill>
                  <a:srgbClr val="7030A0"/>
                </a:solidFill>
              </a:rPr>
              <a:t>int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fd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fd_set</a:t>
            </a:r>
            <a:r>
              <a:rPr lang="en-US" sz="3200" dirty="0">
                <a:solidFill>
                  <a:srgbClr val="7030A0"/>
                </a:solidFill>
              </a:rPr>
              <a:t> *set);</a:t>
            </a:r>
            <a:endParaRPr lang="en-US" altLang="en-US" sz="3200" dirty="0">
              <a:solidFill>
                <a:srgbClr val="7030A0"/>
              </a:solidFill>
            </a:endParaRPr>
          </a:p>
          <a:p>
            <a:pPr algn="just">
              <a:lnSpc>
                <a:spcPct val="124000"/>
              </a:lnSpc>
              <a:spcBef>
                <a:spcPts val="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FD_CLR() </a:t>
            </a:r>
            <a:r>
              <a:rPr lang="en-US" altLang="en-US" sz="3600" dirty="0">
                <a:solidFill>
                  <a:schemeClr val="accent1"/>
                </a:solidFill>
              </a:rPr>
              <a:t>removes a given file descriptor from a set; </a:t>
            </a:r>
            <a:r>
              <a:rPr lang="en-US" altLang="en-US" sz="3600" dirty="0"/>
              <a:t> this is useful after servicing the client post receiving the data on it </a:t>
            </a:r>
          </a:p>
          <a:p>
            <a:pPr lvl="1" algn="just">
              <a:lnSpc>
                <a:spcPct val="124000"/>
              </a:lnSpc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</a:rPr>
              <a:t>void FD_CLR(</a:t>
            </a:r>
            <a:r>
              <a:rPr lang="en-US" sz="3200" dirty="0" err="1">
                <a:solidFill>
                  <a:srgbClr val="7030A0"/>
                </a:solidFill>
              </a:rPr>
              <a:t>int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fd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fd_set</a:t>
            </a:r>
            <a:r>
              <a:rPr lang="en-US" sz="3200" dirty="0">
                <a:solidFill>
                  <a:srgbClr val="7030A0"/>
                </a:solidFill>
              </a:rPr>
              <a:t> *set);</a:t>
            </a:r>
            <a:endParaRPr lang="en-US" altLang="en-US" sz="3200" dirty="0">
              <a:solidFill>
                <a:srgbClr val="7030A0"/>
              </a:solidFill>
            </a:endParaRPr>
          </a:p>
          <a:p>
            <a:pPr algn="just">
              <a:lnSpc>
                <a:spcPct val="124000"/>
              </a:lnSpc>
              <a:spcBef>
                <a:spcPts val="0"/>
              </a:spcBef>
            </a:pPr>
            <a:r>
              <a:rPr lang="en-US" altLang="en-US" sz="3600" dirty="0">
                <a:solidFill>
                  <a:srgbClr val="FF0000"/>
                </a:solidFill>
              </a:rPr>
              <a:t>FD_ISSET() </a:t>
            </a:r>
            <a:r>
              <a:rPr lang="en-US" altLang="en-US" sz="3600" dirty="0"/>
              <a:t>tests  to  see  </a:t>
            </a:r>
            <a:r>
              <a:rPr lang="en-US" altLang="en-US" sz="3600" dirty="0">
                <a:solidFill>
                  <a:schemeClr val="accent1"/>
                </a:solidFill>
              </a:rPr>
              <a:t>if  a file descriptor is part of the set</a:t>
            </a:r>
            <a:r>
              <a:rPr lang="en-US" altLang="en-US" sz="3600" dirty="0"/>
              <a:t>; this is useful after select() returns (</a:t>
            </a:r>
            <a:r>
              <a:rPr lang="en-US" altLang="en-US" sz="3600" dirty="0" err="1"/>
              <a:t>i.e</a:t>
            </a:r>
            <a:r>
              <a:rPr lang="en-US" altLang="en-US" sz="3600" dirty="0"/>
              <a:t>, when it comes out of loop) </a:t>
            </a:r>
          </a:p>
          <a:p>
            <a:pPr lvl="1" algn="just">
              <a:lnSpc>
                <a:spcPct val="124000"/>
              </a:lnSpc>
              <a:spcBef>
                <a:spcPts val="0"/>
              </a:spcBef>
            </a:pPr>
            <a:r>
              <a:rPr lang="en-US" sz="3200" dirty="0" err="1">
                <a:solidFill>
                  <a:srgbClr val="7030A0"/>
                </a:solidFill>
              </a:rPr>
              <a:t>int</a:t>
            </a:r>
            <a:r>
              <a:rPr lang="en-US" sz="3200" dirty="0">
                <a:solidFill>
                  <a:srgbClr val="7030A0"/>
                </a:solidFill>
              </a:rPr>
              <a:t>  FD_ISSET(</a:t>
            </a:r>
            <a:r>
              <a:rPr lang="en-US" sz="3200" dirty="0" err="1">
                <a:solidFill>
                  <a:srgbClr val="7030A0"/>
                </a:solidFill>
              </a:rPr>
              <a:t>int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fd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fd_set</a:t>
            </a:r>
            <a:r>
              <a:rPr lang="en-US" sz="3200" dirty="0">
                <a:solidFill>
                  <a:srgbClr val="7030A0"/>
                </a:solidFill>
              </a:rPr>
              <a:t> *set);</a:t>
            </a:r>
          </a:p>
        </p:txBody>
      </p:sp>
    </p:spTree>
    <p:extLst>
      <p:ext uri="{BB962C8B-B14F-4D97-AF65-F5344CB8AC3E}">
        <p14:creationId xmlns:p14="http://schemas.microsoft.com/office/powerpoint/2010/main" val="3507980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Widescreen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2020-10-20T14:05:18Z</dcterms:created>
  <dcterms:modified xsi:type="dcterms:W3CDTF">2020-10-20T14:06:00Z</dcterms:modified>
</cp:coreProperties>
</file>